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37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61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64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09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88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84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53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98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94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3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1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BBCB06-A748-404C-B66D-19F95A8A74A6}" type="datetimeFigureOut">
              <a:rPr lang="zh-TW" altLang="en-US" smtClean="0"/>
              <a:t>2019/9/25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17281D-66C8-43BD-95B9-017B0AEE3E5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4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7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1.wdp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0.wdp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7.wdp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5.wdp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7" Type="http://schemas.microsoft.com/office/2007/relationships/hdphoto" Target="../media/hdphoto4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48.wdp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9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1.wdp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66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67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8.wdp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69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70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7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72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73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75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7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77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78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79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0.wdp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8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82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3.wdp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84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85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6.wdp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87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88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89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90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9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92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93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94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95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96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97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98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9.wdp"/><Relationship Id="rId4" Type="http://schemas.openxmlformats.org/officeDocument/2006/relationships/image" Target="../media/image102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00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01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02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103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04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5.wdp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altLang="zh-TW" dirty="0" smtClean="0"/>
              <a:t>Chapter 5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鏈結串列</a:t>
            </a:r>
          </a:p>
        </p:txBody>
      </p:sp>
    </p:spTree>
    <p:extLst>
      <p:ext uri="{BB962C8B-B14F-4D97-AF65-F5344CB8AC3E}">
        <p14:creationId xmlns:p14="http://schemas.microsoft.com/office/powerpoint/2010/main" val="28224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844824"/>
            <a:ext cx="768667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89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492896"/>
            <a:ext cx="818197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653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492896"/>
            <a:ext cx="804862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46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988840"/>
            <a:ext cx="69627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182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157288" y="1412776"/>
            <a:ext cx="6829425" cy="5225186"/>
            <a:chOff x="1157288" y="1412776"/>
            <a:chExt cx="6829425" cy="5225186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288" y="1412776"/>
              <a:ext cx="6829425" cy="200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38" y="3380412"/>
              <a:ext cx="4810125" cy="3257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204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743200"/>
            <a:ext cx="8001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114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492896"/>
            <a:ext cx="8267700" cy="31432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67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132856"/>
            <a:ext cx="8210550" cy="37623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980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5-3 </a:t>
            </a:r>
            <a:r>
              <a:rPr lang="zh-TW" altLang="en-US" dirty="0"/>
              <a:t>單向鏈結串列的</a:t>
            </a:r>
            <a:r>
              <a:rPr lang="zh-TW" altLang="en-US" dirty="0" smtClean="0"/>
              <a:t>製作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5-3-1 </a:t>
            </a:r>
            <a:r>
              <a:rPr lang="zh-TW" altLang="en-US" dirty="0"/>
              <a:t>動態記憶體配置 </a:t>
            </a:r>
            <a:r>
              <a:rPr lang="en-US" altLang="zh-TW" dirty="0"/>
              <a:t>(Dynamic Memory Allocation)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動態配置記憶體的語法如下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例如</a:t>
            </a:r>
            <a:r>
              <a:rPr lang="zh-TW" altLang="en-US" dirty="0"/>
              <a:t>宣告了一個整數指標變數</a:t>
            </a:r>
            <a:r>
              <a:rPr lang="en-US" altLang="zh-TW" dirty="0" smtClean="0"/>
              <a:t>p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要</a:t>
            </a:r>
            <a:r>
              <a:rPr lang="zh-TW" altLang="en-US" dirty="0"/>
              <a:t>動態分配一個整數的記憶體空間，程式可寫成：</a:t>
            </a:r>
            <a:endParaRPr lang="en-US" altLang="zh-TW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492896"/>
            <a:ext cx="56769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3" y="3869804"/>
            <a:ext cx="16668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5110595"/>
            <a:ext cx="53721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0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5-3-1 </a:t>
            </a:r>
            <a:r>
              <a:rPr lang="zh-TW" altLang="en-US" dirty="0"/>
              <a:t>動態記憶體配置 </a:t>
            </a:r>
            <a:r>
              <a:rPr lang="en-US" altLang="zh-TW" dirty="0"/>
              <a:t>(Dynamic Memory Allocation)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67" y="2348880"/>
            <a:ext cx="4950866" cy="3715811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79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 </a:t>
            </a:r>
            <a:r>
              <a:rPr lang="zh-TW" altLang="en-US" dirty="0"/>
              <a:t>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一般日常生活中處理的資料，大部分是有順序性、排列性的，</a:t>
            </a:r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阿拉伯數字由</a:t>
            </a:r>
            <a:r>
              <a:rPr lang="en-US" altLang="zh-TW" dirty="0"/>
              <a:t>0 </a:t>
            </a:r>
            <a:r>
              <a:rPr lang="zh-TW" altLang="en-US" dirty="0"/>
              <a:t>至</a:t>
            </a:r>
            <a:r>
              <a:rPr lang="en-US" altLang="zh-TW" dirty="0" smtClean="0"/>
              <a:t>9 (</a:t>
            </a:r>
            <a:r>
              <a:rPr lang="en-US" altLang="zh-TW" dirty="0"/>
              <a:t>0, 1, 2, 3, 4, 5, 6, 7, 8, 9</a:t>
            </a:r>
            <a:r>
              <a:rPr lang="en-US" altLang="zh-TW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5 </a:t>
            </a:r>
            <a:r>
              <a:rPr lang="zh-TW" altLang="en-US" dirty="0"/>
              <a:t>位同學按照成績分數高低排序的座號依序為</a:t>
            </a:r>
            <a:r>
              <a:rPr lang="zh-TW" altLang="en-US" dirty="0" smtClean="0"/>
              <a:t>：</a:t>
            </a:r>
            <a:r>
              <a:rPr lang="en-US" altLang="zh-TW" dirty="0"/>
              <a:t>( 20 </a:t>
            </a:r>
            <a:r>
              <a:rPr lang="zh-TW" altLang="en-US" dirty="0"/>
              <a:t>號</a:t>
            </a:r>
            <a:r>
              <a:rPr lang="en-US" altLang="zh-TW" dirty="0"/>
              <a:t>, 25 </a:t>
            </a:r>
            <a:r>
              <a:rPr lang="zh-TW" altLang="en-US" dirty="0"/>
              <a:t>號</a:t>
            </a:r>
            <a:r>
              <a:rPr lang="en-US" altLang="zh-TW" dirty="0"/>
              <a:t>, 22 </a:t>
            </a:r>
            <a:r>
              <a:rPr lang="zh-TW" altLang="en-US" dirty="0"/>
              <a:t>號</a:t>
            </a:r>
            <a:r>
              <a:rPr lang="en-US" altLang="zh-TW" dirty="0"/>
              <a:t>, 16 </a:t>
            </a:r>
            <a:r>
              <a:rPr lang="zh-TW" altLang="en-US" dirty="0"/>
              <a:t>號</a:t>
            </a:r>
            <a:r>
              <a:rPr lang="en-US" altLang="zh-TW" dirty="0"/>
              <a:t>, 23 </a:t>
            </a:r>
            <a:r>
              <a:rPr lang="zh-TW" altLang="en-US" dirty="0"/>
              <a:t>號 </a:t>
            </a:r>
            <a:r>
              <a:rPr lang="en-US" altLang="zh-TW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全班</a:t>
            </a:r>
            <a:r>
              <a:rPr lang="en-US" altLang="zh-TW" dirty="0"/>
              <a:t>50 </a:t>
            </a:r>
            <a:r>
              <a:rPr lang="zh-TW" altLang="en-US" dirty="0"/>
              <a:t>位同學的成績，依照學號順序分別為</a:t>
            </a:r>
            <a:r>
              <a:rPr lang="zh-TW" altLang="en-US" dirty="0" smtClean="0"/>
              <a:t>：</a:t>
            </a:r>
            <a:r>
              <a:rPr lang="en-US" altLang="zh-TW" dirty="0"/>
              <a:t>(80 </a:t>
            </a:r>
            <a:r>
              <a:rPr lang="zh-TW" altLang="en-US" dirty="0"/>
              <a:t>分</a:t>
            </a:r>
            <a:r>
              <a:rPr lang="en-US" altLang="zh-TW" dirty="0"/>
              <a:t>, 70 </a:t>
            </a:r>
            <a:r>
              <a:rPr lang="zh-TW" altLang="en-US" dirty="0"/>
              <a:t>分</a:t>
            </a:r>
            <a:r>
              <a:rPr lang="en-US" altLang="zh-TW" dirty="0"/>
              <a:t>, 85 </a:t>
            </a:r>
            <a:r>
              <a:rPr lang="zh-TW" altLang="en-US" dirty="0"/>
              <a:t>分</a:t>
            </a:r>
            <a:r>
              <a:rPr lang="en-US" altLang="zh-TW" dirty="0"/>
              <a:t>, 80 </a:t>
            </a:r>
            <a:r>
              <a:rPr lang="zh-TW" altLang="en-US" dirty="0"/>
              <a:t>分</a:t>
            </a:r>
            <a:r>
              <a:rPr lang="en-US" altLang="zh-TW" dirty="0"/>
              <a:t>, 90 </a:t>
            </a:r>
            <a:r>
              <a:rPr lang="zh-TW" altLang="en-US" dirty="0"/>
              <a:t>分</a:t>
            </a:r>
            <a:r>
              <a:rPr lang="en-US" altLang="zh-TW" dirty="0"/>
              <a:t>, 70 </a:t>
            </a:r>
            <a:r>
              <a:rPr lang="zh-TW" altLang="en-US" dirty="0"/>
              <a:t>分</a:t>
            </a:r>
            <a:r>
              <a:rPr lang="en-US" altLang="zh-TW" dirty="0"/>
              <a:t>, </a:t>
            </a:r>
            <a:r>
              <a:rPr lang="en-US" altLang="zh-TW" dirty="0" smtClean="0"/>
              <a:t>……)</a:t>
            </a:r>
          </a:p>
          <a:p>
            <a:r>
              <a:rPr lang="zh-TW" altLang="en-US" dirty="0"/>
              <a:t>這種有次序排列的資料稱為</a:t>
            </a:r>
            <a:r>
              <a:rPr lang="zh-TW" altLang="en-US" b="1" dirty="0"/>
              <a:t>串列</a:t>
            </a:r>
            <a:r>
              <a:rPr lang="zh-TW" altLang="en-US" dirty="0"/>
              <a:t> </a:t>
            </a:r>
            <a:r>
              <a:rPr lang="en-US" altLang="zh-TW" dirty="0"/>
              <a:t>(list) </a:t>
            </a:r>
            <a:r>
              <a:rPr lang="zh-TW" altLang="en-US" dirty="0"/>
              <a:t>， 又稱為</a:t>
            </a:r>
            <a:r>
              <a:rPr lang="zh-TW" altLang="en-US" b="1" dirty="0"/>
              <a:t>循序</a:t>
            </a:r>
            <a:r>
              <a:rPr lang="zh-TW" altLang="en-US" b="1" dirty="0" smtClean="0"/>
              <a:t>串列</a:t>
            </a:r>
            <a:r>
              <a:rPr lang="en-US" altLang="zh-TW" dirty="0" smtClean="0"/>
              <a:t>(</a:t>
            </a:r>
            <a:r>
              <a:rPr lang="en-US" altLang="zh-TW" dirty="0"/>
              <a:t>sequence list) </a:t>
            </a:r>
            <a:r>
              <a:rPr lang="zh-TW" altLang="en-US" dirty="0"/>
              <a:t>或</a:t>
            </a:r>
            <a:r>
              <a:rPr lang="zh-TW" altLang="en-US" b="1" dirty="0"/>
              <a:t>線性串列</a:t>
            </a:r>
            <a:r>
              <a:rPr lang="zh-TW" altLang="en-US" dirty="0"/>
              <a:t> </a:t>
            </a:r>
            <a:r>
              <a:rPr lang="en-US" altLang="zh-TW" dirty="0"/>
              <a:t>(linear list)</a:t>
            </a:r>
            <a:r>
              <a:rPr lang="zh-TW" altLang="en-US" dirty="0"/>
              <a:t>。對於串列的資料可能經常</a:t>
            </a:r>
            <a:r>
              <a:rPr lang="zh-TW" altLang="en-US" dirty="0" smtClean="0"/>
              <a:t>遇到</a:t>
            </a:r>
            <a:r>
              <a:rPr lang="zh-TW" altLang="en-US" dirty="0"/>
              <a:t>的操作如下：</a:t>
            </a:r>
          </a:p>
        </p:txBody>
      </p:sp>
    </p:spTree>
    <p:extLst>
      <p:ext uri="{BB962C8B-B14F-4D97-AF65-F5344CB8AC3E}">
        <p14:creationId xmlns:p14="http://schemas.microsoft.com/office/powerpoint/2010/main" val="3709398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5-3-1 </a:t>
            </a:r>
            <a:r>
              <a:rPr lang="zh-TW" altLang="en-US" dirty="0"/>
              <a:t>動態記憶體配置 </a:t>
            </a:r>
            <a:r>
              <a:rPr lang="en-US" altLang="zh-TW" dirty="0"/>
              <a:t>(Dynamic Memory Allocation)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將整數</a:t>
            </a:r>
            <a:r>
              <a:rPr lang="en-US" altLang="zh-TW" dirty="0"/>
              <a:t>5 </a:t>
            </a:r>
            <a:r>
              <a:rPr lang="zh-TW" altLang="en-US" dirty="0"/>
              <a:t>存入此動態記憶體內，程式可寫為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即</a:t>
            </a:r>
            <a:r>
              <a:rPr lang="en-US" altLang="zh-TW" dirty="0"/>
              <a:t>p </a:t>
            </a:r>
            <a:r>
              <a:rPr lang="zh-TW" altLang="en-US" dirty="0"/>
              <a:t>指標所指的記憶體內容設為</a:t>
            </a:r>
            <a:r>
              <a:rPr lang="en-US" altLang="zh-TW" dirty="0"/>
              <a:t>5</a:t>
            </a:r>
            <a:r>
              <a:rPr lang="zh-TW" altLang="en-US" dirty="0"/>
              <a:t>。當記憶體不再需要使用時，</a:t>
            </a:r>
            <a:r>
              <a:rPr lang="zh-TW" altLang="en-US" dirty="0" smtClean="0"/>
              <a:t>可以利用</a:t>
            </a:r>
            <a:r>
              <a:rPr lang="zh-TW" altLang="en-US" dirty="0"/>
              <a:t>函數</a:t>
            </a:r>
            <a:r>
              <a:rPr lang="en-US" altLang="zh-TW" dirty="0"/>
              <a:t>free()</a:t>
            </a:r>
            <a:r>
              <a:rPr lang="zh-TW" altLang="en-US" dirty="0"/>
              <a:t>歸還給系統，語法如下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例如指標</a:t>
            </a:r>
            <a:r>
              <a:rPr lang="en-US" altLang="zh-TW" dirty="0"/>
              <a:t>p </a:t>
            </a:r>
            <a:r>
              <a:rPr lang="zh-TW" altLang="en-US" dirty="0"/>
              <a:t>所指的記憶體要歸還，則程式寫成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8" y="2451331"/>
            <a:ext cx="14192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7" y="3733620"/>
            <a:ext cx="26384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4653136"/>
            <a:ext cx="19621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76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5-3-2 </a:t>
            </a:r>
            <a:r>
              <a:rPr lang="zh-TW" altLang="en-US" dirty="0"/>
              <a:t>定義節點結構型態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95" y="2636911"/>
            <a:ext cx="5697810" cy="2578571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012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5-3-2 </a:t>
            </a:r>
            <a:r>
              <a:rPr lang="zh-TW" altLang="en-US" dirty="0"/>
              <a:t>定義節點結構型態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則可以使用</a:t>
            </a:r>
            <a:r>
              <a:rPr lang="en-US" altLang="zh-TW" dirty="0"/>
              <a:t>C </a:t>
            </a:r>
            <a:r>
              <a:rPr lang="zh-TW" altLang="en-US" dirty="0"/>
              <a:t>語言中的結構來製作節點，因此節點</a:t>
            </a:r>
            <a:r>
              <a:rPr lang="en-US" altLang="zh-TW" dirty="0"/>
              <a:t>node </a:t>
            </a:r>
            <a:r>
              <a:rPr lang="zh-TW" altLang="en-US" dirty="0"/>
              <a:t>之結構</a:t>
            </a:r>
            <a:r>
              <a:rPr lang="zh-TW" altLang="en-US" dirty="0" smtClean="0"/>
              <a:t>定義如下：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另外可用</a:t>
            </a:r>
            <a:r>
              <a:rPr lang="en-US" altLang="zh-TW" dirty="0" err="1"/>
              <a:t>typedef</a:t>
            </a:r>
            <a:r>
              <a:rPr lang="en-US" altLang="zh-TW" dirty="0"/>
              <a:t> </a:t>
            </a:r>
            <a:r>
              <a:rPr lang="zh-TW" altLang="en-US" dirty="0"/>
              <a:t>將</a:t>
            </a:r>
            <a:r>
              <a:rPr lang="en-US" altLang="zh-TW" dirty="0" err="1"/>
              <a:t>struct</a:t>
            </a:r>
            <a:r>
              <a:rPr lang="en-US" altLang="zh-TW" dirty="0"/>
              <a:t> node </a:t>
            </a:r>
            <a:r>
              <a:rPr lang="zh-TW" altLang="en-US" dirty="0"/>
              <a:t>改為新型態名稱</a:t>
            </a:r>
            <a:r>
              <a:rPr lang="en-US" altLang="zh-TW" dirty="0"/>
              <a:t>NODE</a:t>
            </a:r>
            <a:r>
              <a:rPr lang="zh-TW" altLang="en-US" dirty="0"/>
              <a:t>，寫為：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795588"/>
            <a:ext cx="35337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728" y="4869160"/>
            <a:ext cx="40862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283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5-3-2 </a:t>
            </a:r>
            <a:r>
              <a:rPr lang="zh-TW" altLang="en-US" dirty="0"/>
              <a:t>定義節點結構型態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或者將</a:t>
            </a:r>
            <a:r>
              <a:rPr lang="en-US" altLang="zh-TW" dirty="0" err="1"/>
              <a:t>typedef</a:t>
            </a:r>
            <a:r>
              <a:rPr lang="en-US" altLang="zh-TW" dirty="0"/>
              <a:t> </a:t>
            </a:r>
            <a:r>
              <a:rPr lang="zh-TW" altLang="en-US" dirty="0"/>
              <a:t>與節點的定義合併一起寫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接著宣告一個指標變數</a:t>
            </a:r>
            <a:r>
              <a:rPr lang="en-US" altLang="zh-TW" dirty="0"/>
              <a:t>list </a:t>
            </a:r>
            <a:r>
              <a:rPr lang="zh-TW" altLang="en-US" dirty="0"/>
              <a:t>當作鏈結串列的起始指標，程式如下：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92896"/>
            <a:ext cx="350520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509120"/>
            <a:ext cx="23050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1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5-3-2 </a:t>
            </a:r>
            <a:r>
              <a:rPr lang="zh-TW" altLang="en-US" dirty="0"/>
              <a:t>定義節點結構型態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988840"/>
            <a:ext cx="772477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552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5-3-3 </a:t>
            </a:r>
            <a:r>
              <a:rPr lang="zh-TW" altLang="en-US" dirty="0"/>
              <a:t>產生新節點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假設節點結構定義如</a:t>
            </a:r>
            <a:r>
              <a:rPr lang="en-US" altLang="zh-TW" dirty="0"/>
              <a:t>5-3-2 </a:t>
            </a:r>
            <a:r>
              <a:rPr lang="zh-TW" altLang="en-US" dirty="0"/>
              <a:t>小節之</a:t>
            </a:r>
            <a:r>
              <a:rPr lang="zh-TW" altLang="en-US" dirty="0" smtClean="0"/>
              <a:t>結構 </a:t>
            </a:r>
            <a:r>
              <a:rPr lang="en-US" altLang="zh-TW" dirty="0" smtClean="0"/>
              <a:t>NODE</a:t>
            </a:r>
            <a:r>
              <a:rPr lang="zh-TW" altLang="en-US" dirty="0"/>
              <a:t>，則程式</a:t>
            </a:r>
            <a:r>
              <a:rPr lang="en-US" altLang="zh-TW" dirty="0"/>
              <a:t>new()</a:t>
            </a:r>
            <a:r>
              <a:rPr lang="zh-TW" altLang="en-US" dirty="0"/>
              <a:t>如下：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996952"/>
            <a:ext cx="75438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16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5-3-3 </a:t>
            </a:r>
            <a:r>
              <a:rPr lang="zh-TW" altLang="en-US" dirty="0"/>
              <a:t>產生新節點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因此若執行下列程式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則指標</a:t>
            </a:r>
            <a:r>
              <a:rPr lang="en-US" altLang="zh-TW" dirty="0"/>
              <a:t>list </a:t>
            </a:r>
            <a:r>
              <a:rPr lang="zh-TW" altLang="en-US" dirty="0"/>
              <a:t>所指的節點如圖</a:t>
            </a:r>
            <a:r>
              <a:rPr lang="en-US" altLang="zh-TW" dirty="0"/>
              <a:t>5-6 </a:t>
            </a:r>
            <a:r>
              <a:rPr lang="zh-TW" altLang="en-US" dirty="0"/>
              <a:t>所示：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709863"/>
            <a:ext cx="76390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4725144"/>
            <a:ext cx="4448175" cy="18002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958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5-3-3 </a:t>
            </a:r>
            <a:r>
              <a:rPr lang="zh-TW" altLang="en-US" dirty="0"/>
              <a:t>產生新節點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58169"/>
            <a:ext cx="757237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11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5-3-3 </a:t>
            </a:r>
            <a:r>
              <a:rPr lang="zh-TW" altLang="en-US" dirty="0"/>
              <a:t>產生新節點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2348880"/>
            <a:ext cx="70389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30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5-3-3 </a:t>
            </a:r>
            <a:r>
              <a:rPr lang="zh-TW" altLang="en-US" dirty="0"/>
              <a:t>產生新節點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060848"/>
            <a:ext cx="713422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23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 </a:t>
            </a:r>
            <a:r>
              <a:rPr lang="zh-TW" altLang="en-US" dirty="0"/>
              <a:t>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搜尋 </a:t>
            </a:r>
            <a:r>
              <a:rPr lang="en-US" altLang="zh-TW" dirty="0"/>
              <a:t>(search) </a:t>
            </a:r>
            <a:r>
              <a:rPr lang="zh-TW" altLang="en-US" dirty="0"/>
              <a:t>串列中的一筆資料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讀取 </a:t>
            </a:r>
            <a:r>
              <a:rPr lang="en-US" altLang="zh-TW" dirty="0"/>
              <a:t>(read) </a:t>
            </a:r>
            <a:r>
              <a:rPr lang="zh-TW" altLang="en-US" dirty="0"/>
              <a:t>串列中的一筆資料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讀取 </a:t>
            </a:r>
            <a:r>
              <a:rPr lang="en-US" altLang="zh-TW" dirty="0"/>
              <a:t>(read) </a:t>
            </a:r>
            <a:r>
              <a:rPr lang="zh-TW" altLang="en-US" dirty="0"/>
              <a:t>串列中所有的資料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插入 </a:t>
            </a:r>
            <a:r>
              <a:rPr lang="en-US" altLang="zh-TW" dirty="0"/>
              <a:t>(insert) </a:t>
            </a:r>
            <a:r>
              <a:rPr lang="zh-TW" altLang="en-US" dirty="0"/>
              <a:t>新資料至串列中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刪除 </a:t>
            </a:r>
            <a:r>
              <a:rPr lang="en-US" altLang="zh-TW" dirty="0"/>
              <a:t>(delete) </a:t>
            </a:r>
            <a:r>
              <a:rPr lang="zh-TW" altLang="en-US" dirty="0"/>
              <a:t>串列中的一筆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更改 </a:t>
            </a:r>
            <a:r>
              <a:rPr lang="en-US" altLang="zh-TW" dirty="0"/>
              <a:t>(update) </a:t>
            </a:r>
            <a:r>
              <a:rPr lang="zh-TW" altLang="en-US" dirty="0"/>
              <a:t>串列中的一筆資料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找尋</a:t>
            </a:r>
            <a:r>
              <a:rPr lang="zh-TW" altLang="en-US" dirty="0"/>
              <a:t>下一筆 </a:t>
            </a:r>
            <a:r>
              <a:rPr lang="en-US" altLang="zh-TW" dirty="0"/>
              <a:t>(next) </a:t>
            </a:r>
            <a:r>
              <a:rPr lang="zh-TW" altLang="en-US" dirty="0"/>
              <a:t>資料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找尋</a:t>
            </a:r>
            <a:r>
              <a:rPr lang="zh-TW" altLang="en-US" dirty="0"/>
              <a:t>前一筆 </a:t>
            </a:r>
            <a:r>
              <a:rPr lang="en-US" altLang="zh-TW" dirty="0"/>
              <a:t>(previous) </a:t>
            </a:r>
            <a:r>
              <a:rPr lang="zh-TW" altLang="en-US" dirty="0"/>
              <a:t>資料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計算</a:t>
            </a:r>
            <a:r>
              <a:rPr lang="zh-TW" altLang="en-US" dirty="0"/>
              <a:t>資料的個數 </a:t>
            </a:r>
            <a:r>
              <a:rPr lang="en-US" altLang="zh-TW" dirty="0"/>
              <a:t>(length)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9853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5-3-3 </a:t>
            </a:r>
            <a:r>
              <a:rPr lang="zh-TW" altLang="en-US" dirty="0"/>
              <a:t>產生新節點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988840"/>
            <a:ext cx="74104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890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5-3-3 </a:t>
            </a:r>
            <a:r>
              <a:rPr lang="zh-TW" altLang="en-US" dirty="0"/>
              <a:t>產生新節點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988840"/>
            <a:ext cx="73818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54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5-3-3 </a:t>
            </a:r>
            <a:r>
              <a:rPr lang="zh-TW" altLang="en-US" dirty="0"/>
              <a:t>產生新節點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178360" y="1761694"/>
            <a:ext cx="6787281" cy="4921872"/>
            <a:chOff x="881063" y="1628800"/>
            <a:chExt cx="7381875" cy="5193316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75" y="1628800"/>
              <a:ext cx="7334250" cy="2247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" y="3831266"/>
              <a:ext cx="7381875" cy="2990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0899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5-3-4 </a:t>
            </a:r>
            <a:r>
              <a:rPr lang="zh-TW" altLang="en-US" dirty="0"/>
              <a:t>建立鏈結串列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" y="1556792"/>
            <a:ext cx="7336521" cy="5053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766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5-3-4 </a:t>
            </a:r>
            <a:r>
              <a:rPr lang="zh-TW" altLang="en-US" dirty="0"/>
              <a:t>建立鏈結串列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340768"/>
            <a:ext cx="6486525" cy="53816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007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5-3-4 </a:t>
            </a:r>
            <a:r>
              <a:rPr lang="zh-TW" altLang="en-US" dirty="0"/>
              <a:t>建立鏈結串列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74" y="1529082"/>
            <a:ext cx="6210253" cy="52292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155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5-3-4 </a:t>
            </a:r>
            <a:r>
              <a:rPr lang="zh-TW" altLang="en-US" dirty="0"/>
              <a:t>建立鏈結串列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4"/>
          <a:stretch/>
        </p:blipFill>
        <p:spPr bwMode="auto">
          <a:xfrm>
            <a:off x="899592" y="1196753"/>
            <a:ext cx="7115175" cy="5661248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88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5-3-4 </a:t>
            </a:r>
            <a:r>
              <a:rPr lang="zh-TW" altLang="en-US" dirty="0"/>
              <a:t>建立鏈結串列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492896"/>
            <a:ext cx="78581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588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5-3-4 </a:t>
            </a:r>
            <a:r>
              <a:rPr lang="zh-TW" altLang="en-US" dirty="0"/>
              <a:t>建立鏈結串列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060848"/>
            <a:ext cx="762952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527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5-3-4 </a:t>
            </a:r>
            <a:r>
              <a:rPr lang="zh-TW" altLang="en-US" dirty="0"/>
              <a:t>建立鏈結串列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876300" y="2132856"/>
            <a:ext cx="7391400" cy="3944466"/>
            <a:chOff x="876300" y="2132856"/>
            <a:chExt cx="7391400" cy="3944466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38" y="2132856"/>
              <a:ext cx="7324725" cy="165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" y="4077072"/>
              <a:ext cx="7391400" cy="200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235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 </a:t>
            </a:r>
            <a:r>
              <a:rPr lang="zh-TW" altLang="en-US" dirty="0"/>
              <a:t>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132856"/>
            <a:ext cx="77628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196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5-3-4 </a:t>
            </a:r>
            <a:r>
              <a:rPr lang="zh-TW" altLang="en-US" dirty="0"/>
              <a:t>建立鏈結串列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492896"/>
            <a:ext cx="723900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038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5-3-5 </a:t>
            </a:r>
            <a:r>
              <a:rPr lang="zh-TW" altLang="en-US" dirty="0"/>
              <a:t>插入新節點於已知節點之後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若鏈結串列</a:t>
            </a:r>
            <a:r>
              <a:rPr lang="en-US" altLang="zh-TW" dirty="0"/>
              <a:t>list </a:t>
            </a:r>
            <a:r>
              <a:rPr lang="zh-TW" altLang="en-US" dirty="0"/>
              <a:t>之節點結構定義如</a:t>
            </a:r>
            <a:r>
              <a:rPr lang="en-US" altLang="zh-TW" dirty="0"/>
              <a:t>5-3-2 </a:t>
            </a:r>
            <a:r>
              <a:rPr lang="zh-TW" altLang="en-US" dirty="0"/>
              <a:t>節的</a:t>
            </a:r>
            <a:r>
              <a:rPr lang="en-US" altLang="zh-TW" dirty="0"/>
              <a:t>NODE </a:t>
            </a:r>
            <a:r>
              <a:rPr lang="zh-TW" altLang="en-US" dirty="0"/>
              <a:t>結構，</a:t>
            </a:r>
            <a:r>
              <a:rPr lang="zh-TW" altLang="en-US" dirty="0" smtClean="0"/>
              <a:t>即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節點</a:t>
            </a:r>
            <a:r>
              <a:rPr lang="en-US" altLang="zh-TW" dirty="0"/>
              <a:t>q </a:t>
            </a:r>
            <a:r>
              <a:rPr lang="zh-TW" altLang="en-US" dirty="0"/>
              <a:t>的鏈結欄設定為節點</a:t>
            </a:r>
            <a:r>
              <a:rPr lang="en-US" altLang="zh-TW" dirty="0"/>
              <a:t>p </a:t>
            </a:r>
            <a:r>
              <a:rPr lang="zh-TW" altLang="en-US" dirty="0"/>
              <a:t>的下一個節點位址，如圖</a:t>
            </a:r>
            <a:r>
              <a:rPr lang="en-US" altLang="zh-TW" dirty="0"/>
              <a:t>5-8(b) </a:t>
            </a:r>
            <a:r>
              <a:rPr lang="zh-TW" altLang="en-US" dirty="0"/>
              <a:t>所示</a:t>
            </a:r>
            <a:r>
              <a:rPr lang="zh-TW" altLang="en-US" dirty="0" smtClean="0"/>
              <a:t>，程式</a:t>
            </a:r>
            <a:r>
              <a:rPr lang="zh-TW" altLang="en-US" dirty="0"/>
              <a:t>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接著才能將新節點</a:t>
            </a:r>
            <a:r>
              <a:rPr lang="en-US" altLang="zh-TW" dirty="0"/>
              <a:t>p </a:t>
            </a:r>
            <a:r>
              <a:rPr lang="zh-TW" altLang="en-US" dirty="0"/>
              <a:t>的鏈結欄設定為節點</a:t>
            </a:r>
            <a:r>
              <a:rPr lang="en-US" altLang="zh-TW" dirty="0"/>
              <a:t>q</a:t>
            </a:r>
            <a:r>
              <a:rPr lang="zh-TW" altLang="en-US" dirty="0"/>
              <a:t>，如圖</a:t>
            </a:r>
            <a:r>
              <a:rPr lang="en-US" altLang="zh-TW" dirty="0"/>
              <a:t>5-8(c) </a:t>
            </a:r>
            <a:r>
              <a:rPr lang="zh-TW" altLang="en-US" dirty="0"/>
              <a:t>所示，</a:t>
            </a:r>
            <a:r>
              <a:rPr lang="zh-TW" altLang="en-US" dirty="0" smtClean="0"/>
              <a:t>程式為</a:t>
            </a:r>
            <a:r>
              <a:rPr lang="zh-TW" altLang="en-US" dirty="0"/>
              <a:t>：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70" y="2479041"/>
            <a:ext cx="35242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4437112"/>
            <a:ext cx="31813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5445224"/>
            <a:ext cx="23907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9746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5-3-5 </a:t>
            </a:r>
            <a:r>
              <a:rPr lang="zh-TW" altLang="en-US" dirty="0"/>
              <a:t>插入新節點於已知節點之後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2492896"/>
            <a:ext cx="6657975" cy="27527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166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5-3-5 </a:t>
            </a:r>
            <a:r>
              <a:rPr lang="zh-TW" altLang="en-US" dirty="0"/>
              <a:t>插入新節點於已知節點之後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348880"/>
            <a:ext cx="6962775" cy="31813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7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5-3-5 </a:t>
            </a:r>
            <a:r>
              <a:rPr lang="zh-TW" altLang="en-US" dirty="0"/>
              <a:t>插入新節點於已知節點之後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564904"/>
            <a:ext cx="6667500" cy="25431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403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5-3-5 </a:t>
            </a:r>
            <a:r>
              <a:rPr lang="zh-TW" altLang="en-US" dirty="0"/>
              <a:t>插入新節點於已知節點之後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276872"/>
            <a:ext cx="5743575" cy="31623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13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5-3-5 </a:t>
            </a:r>
            <a:r>
              <a:rPr lang="zh-TW" altLang="en-US" dirty="0"/>
              <a:t>插入新節點於已知節點之後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因此插入新節點的函數</a:t>
            </a:r>
            <a:r>
              <a:rPr lang="en-US" altLang="zh-TW" dirty="0"/>
              <a:t>insert()</a:t>
            </a:r>
            <a:r>
              <a:rPr lang="zh-TW" altLang="en-US" dirty="0"/>
              <a:t>可設計為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因此，插入新節點的函數</a:t>
            </a:r>
            <a:r>
              <a:rPr lang="en-US" altLang="zh-TW" dirty="0"/>
              <a:t>insert()</a:t>
            </a:r>
            <a:r>
              <a:rPr lang="zh-TW" altLang="en-US" dirty="0"/>
              <a:t>之時間複雜度為常數</a:t>
            </a:r>
            <a:r>
              <a:rPr lang="zh-TW" altLang="en-US" dirty="0" smtClean="0"/>
              <a:t>時間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(1</a:t>
            </a:r>
            <a:r>
              <a:rPr lang="en-US" altLang="zh-TW" dirty="0"/>
              <a:t>)</a:t>
            </a:r>
            <a:r>
              <a:rPr lang="zh-TW" altLang="en-US" dirty="0"/>
              <a:t>，執行的時間與鏈結串列的節點個數無關。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564904"/>
            <a:ext cx="70008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346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5-3-6 </a:t>
            </a:r>
            <a:r>
              <a:rPr lang="zh-TW" altLang="en-US" dirty="0" smtClean="0"/>
              <a:t>刪除</a:t>
            </a:r>
            <a:r>
              <a:rPr lang="zh-TW" altLang="en-US" dirty="0"/>
              <a:t>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若鏈結串列</a:t>
            </a:r>
            <a:r>
              <a:rPr lang="en-US" altLang="zh-TW" dirty="0"/>
              <a:t>list </a:t>
            </a:r>
            <a:r>
              <a:rPr lang="zh-TW" altLang="en-US" dirty="0"/>
              <a:t>之節點結構定義如</a:t>
            </a:r>
            <a:r>
              <a:rPr lang="en-US" altLang="zh-TW" dirty="0"/>
              <a:t>5-3-2 </a:t>
            </a:r>
            <a:r>
              <a:rPr lang="zh-TW" altLang="en-US" dirty="0"/>
              <a:t>節之</a:t>
            </a:r>
            <a:r>
              <a:rPr lang="en-US" altLang="zh-TW" dirty="0"/>
              <a:t>NODE </a:t>
            </a:r>
            <a:r>
              <a:rPr lang="zh-TW" altLang="en-US" dirty="0"/>
              <a:t>結構，且</a:t>
            </a:r>
            <a:r>
              <a:rPr lang="zh-TW" altLang="en-US" dirty="0" smtClean="0"/>
              <a:t>鏈結</a:t>
            </a:r>
            <a:r>
              <a:rPr lang="zh-TW" altLang="en-US" dirty="0"/>
              <a:t>串列</a:t>
            </a:r>
            <a:r>
              <a:rPr lang="en-US" altLang="zh-TW" dirty="0"/>
              <a:t>list </a:t>
            </a:r>
            <a:r>
              <a:rPr lang="zh-TW" altLang="en-US" dirty="0"/>
              <a:t>包含一個首節點，則欲刪除串列</a:t>
            </a:r>
            <a:r>
              <a:rPr lang="en-US" altLang="zh-TW" dirty="0"/>
              <a:t>list </a:t>
            </a:r>
            <a:r>
              <a:rPr lang="zh-TW" altLang="en-US" dirty="0"/>
              <a:t>中節點</a:t>
            </a:r>
            <a:r>
              <a:rPr lang="en-US" altLang="zh-TW" dirty="0"/>
              <a:t>q</a:t>
            </a:r>
            <a:r>
              <a:rPr lang="zh-TW" altLang="en-US" dirty="0"/>
              <a:t>，且已知</a:t>
            </a:r>
            <a:r>
              <a:rPr lang="zh-TW" altLang="en-US" dirty="0" smtClean="0"/>
              <a:t>節點 </a:t>
            </a:r>
            <a:r>
              <a:rPr lang="en-US" altLang="zh-TW" dirty="0" smtClean="0"/>
              <a:t>q </a:t>
            </a:r>
            <a:r>
              <a:rPr lang="zh-TW" altLang="en-US" dirty="0"/>
              <a:t>的前一個節點為</a:t>
            </a:r>
            <a:r>
              <a:rPr lang="en-US" altLang="zh-TW" dirty="0"/>
              <a:t>p</a:t>
            </a:r>
            <a:r>
              <a:rPr lang="zh-TW" altLang="en-US" dirty="0"/>
              <a:t>，則刪除的過程如圖</a:t>
            </a:r>
            <a:r>
              <a:rPr lang="en-US" altLang="zh-TW" dirty="0"/>
              <a:t>5-9(a) </a:t>
            </a:r>
            <a:r>
              <a:rPr lang="zh-TW" altLang="en-US" dirty="0"/>
              <a:t>所示，程式可以</a:t>
            </a:r>
            <a:r>
              <a:rPr lang="zh-TW" altLang="en-US" dirty="0" smtClean="0"/>
              <a:t>設計為</a:t>
            </a:r>
            <a:r>
              <a:rPr lang="zh-TW" altLang="en-US" dirty="0"/>
              <a:t>：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3645024"/>
            <a:ext cx="70389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953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5-3-6 </a:t>
            </a:r>
            <a:r>
              <a:rPr lang="zh-TW" altLang="en-US" dirty="0"/>
              <a:t>刪除節點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210607"/>
            <a:ext cx="7934325" cy="55721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539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5-3-6 </a:t>
            </a:r>
            <a:r>
              <a:rPr lang="zh-TW" altLang="en-US" dirty="0"/>
              <a:t>刪除節點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因此刪除節點的函數</a:t>
            </a:r>
            <a:r>
              <a:rPr lang="en-US" altLang="zh-TW" dirty="0"/>
              <a:t>delete()</a:t>
            </a:r>
            <a:r>
              <a:rPr lang="zh-TW" altLang="en-US" dirty="0"/>
              <a:t>可寫為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因此，在前一節點已知的情形下刪除節點的執行的時間與鏈結</a:t>
            </a:r>
            <a:r>
              <a:rPr lang="zh-TW" altLang="en-US" dirty="0" smtClean="0"/>
              <a:t>串列</a:t>
            </a:r>
            <a:r>
              <a:rPr lang="zh-TW" altLang="en-US" dirty="0"/>
              <a:t>的節點個數無關，函數</a:t>
            </a:r>
            <a:r>
              <a:rPr lang="en-US" altLang="zh-TW" dirty="0"/>
              <a:t>delete()</a:t>
            </a:r>
            <a:r>
              <a:rPr lang="zh-TW" altLang="en-US" dirty="0"/>
              <a:t>之時間複雜度為常數時間</a:t>
            </a:r>
            <a:r>
              <a:rPr lang="en-US" altLang="zh-TW" i="1" dirty="0"/>
              <a:t>O</a:t>
            </a:r>
            <a:r>
              <a:rPr lang="en-US" altLang="zh-TW" dirty="0"/>
              <a:t>(1)</a:t>
            </a:r>
            <a:r>
              <a:rPr lang="zh-TW" altLang="en-US" dirty="0"/>
              <a:t>。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276872"/>
            <a:ext cx="70485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404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 </a:t>
            </a:r>
            <a:r>
              <a:rPr lang="zh-TW" altLang="en-US" dirty="0"/>
              <a:t>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923925" y="1789137"/>
            <a:ext cx="7296150" cy="4448175"/>
            <a:chOff x="923925" y="1700808"/>
            <a:chExt cx="7296150" cy="44481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25" y="1700808"/>
              <a:ext cx="7296150" cy="164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50" y="3348633"/>
              <a:ext cx="7048500" cy="280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5894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5-3-7 </a:t>
            </a:r>
            <a:r>
              <a:rPr lang="zh-TW" altLang="en-US" dirty="0"/>
              <a:t>尋找節點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sz="2200" dirty="0"/>
              <a:t>假設串列</a:t>
            </a:r>
            <a:r>
              <a:rPr lang="en-US" altLang="zh-TW" sz="2200" dirty="0"/>
              <a:t>list </a:t>
            </a:r>
            <a:r>
              <a:rPr lang="zh-TW" altLang="en-US" sz="2200" dirty="0"/>
              <a:t>之節點結構定義如</a:t>
            </a:r>
            <a:r>
              <a:rPr lang="en-US" altLang="zh-TW" sz="2200" dirty="0"/>
              <a:t>5-3-2 </a:t>
            </a:r>
            <a:r>
              <a:rPr lang="zh-TW" altLang="en-US" sz="2200" dirty="0"/>
              <a:t>節之</a:t>
            </a:r>
            <a:r>
              <a:rPr lang="en-US" altLang="zh-TW" sz="2200" dirty="0" smtClean="0"/>
              <a:t>NODE</a:t>
            </a:r>
            <a:r>
              <a:rPr lang="zh-TW" altLang="en-US" sz="2200" dirty="0" smtClean="0"/>
              <a:t>結構</a:t>
            </a:r>
            <a:r>
              <a:rPr lang="zh-TW" altLang="en-US" sz="2200" dirty="0"/>
              <a:t>，且</a:t>
            </a:r>
            <a:r>
              <a:rPr lang="en-US" altLang="zh-TW" sz="2200" dirty="0"/>
              <a:t>list </a:t>
            </a:r>
            <a:r>
              <a:rPr lang="zh-TW" altLang="en-US" sz="2200" dirty="0"/>
              <a:t>為含首節點之串列，則尋找資料欄為關鍵值</a:t>
            </a:r>
            <a:r>
              <a:rPr lang="en-US" altLang="zh-TW" sz="2200" dirty="0"/>
              <a:t>key </a:t>
            </a:r>
            <a:r>
              <a:rPr lang="zh-TW" altLang="en-US" sz="2200" dirty="0"/>
              <a:t>的</a:t>
            </a:r>
            <a:r>
              <a:rPr lang="zh-TW" altLang="en-US" sz="2200" dirty="0" smtClean="0"/>
              <a:t>節點之</a:t>
            </a:r>
            <a:r>
              <a:rPr lang="zh-TW" altLang="en-US" sz="2200" dirty="0"/>
              <a:t>函數</a:t>
            </a:r>
            <a:r>
              <a:rPr lang="en-US" altLang="zh-TW" sz="2200" dirty="0" err="1"/>
              <a:t>findnode</a:t>
            </a:r>
            <a:r>
              <a:rPr lang="en-US" altLang="zh-TW" sz="2200" dirty="0"/>
              <a:t>()</a:t>
            </a:r>
            <a:r>
              <a:rPr lang="zh-TW" altLang="en-US" sz="2200" dirty="0"/>
              <a:t>可設計為：</a:t>
            </a:r>
            <a:endParaRPr lang="en-US" altLang="zh-TW" sz="2200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sz="2200" dirty="0" smtClean="0"/>
          </a:p>
          <a:p>
            <a:r>
              <a:rPr lang="zh-TW" altLang="en-US" sz="2200" dirty="0" smtClean="0"/>
              <a:t>若</a:t>
            </a:r>
            <a:r>
              <a:rPr lang="zh-TW" altLang="en-US" sz="2200" dirty="0"/>
              <a:t>鏈結串列長度為</a:t>
            </a:r>
            <a:r>
              <a:rPr lang="en-US" altLang="zh-TW" sz="2200" dirty="0"/>
              <a:t>n</a:t>
            </a:r>
            <a:r>
              <a:rPr lang="zh-TW" altLang="en-US" sz="2200" dirty="0"/>
              <a:t>，則函數</a:t>
            </a:r>
            <a:r>
              <a:rPr lang="en-US" altLang="zh-TW" sz="2200" dirty="0" err="1"/>
              <a:t>findnode</a:t>
            </a:r>
            <a:r>
              <a:rPr lang="en-US" altLang="zh-TW" sz="2200" dirty="0"/>
              <a:t>()</a:t>
            </a:r>
            <a:r>
              <a:rPr lang="zh-TW" altLang="en-US" sz="2200" dirty="0"/>
              <a:t>之</a:t>
            </a:r>
            <a:r>
              <a:rPr lang="zh-TW" altLang="en-US" sz="2200" dirty="0" smtClean="0"/>
              <a:t>時間複雜</a:t>
            </a:r>
            <a:r>
              <a:rPr lang="zh-TW" altLang="en-US" sz="2200" dirty="0"/>
              <a:t>度為</a:t>
            </a:r>
            <a:r>
              <a:rPr lang="en-US" altLang="zh-TW" sz="2200" dirty="0"/>
              <a:t>O(n)</a:t>
            </a:r>
            <a:r>
              <a:rPr lang="zh-TW" altLang="en-US" sz="2200" dirty="0"/>
              <a:t>。</a:t>
            </a:r>
            <a:endParaRPr lang="en-US" altLang="zh-TW" sz="2200" dirty="0" smtClean="0"/>
          </a:p>
          <a:p>
            <a:endParaRPr lang="zh-TW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38235"/>
            <a:ext cx="6558187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44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5-3-7 </a:t>
            </a:r>
            <a:r>
              <a:rPr lang="zh-TW" altLang="en-US" dirty="0"/>
              <a:t>尋找節點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36" y="1412776"/>
            <a:ext cx="77724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368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5-3-7 </a:t>
            </a:r>
            <a:r>
              <a:rPr lang="zh-TW" altLang="en-US" dirty="0"/>
              <a:t>尋找節點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04850" y="1556792"/>
            <a:ext cx="7734300" cy="5067300"/>
            <a:chOff x="704850" y="1556792"/>
            <a:chExt cx="7734300" cy="5067300"/>
          </a:xfrm>
        </p:grpSpPr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0" y="1556792"/>
              <a:ext cx="7734300" cy="2476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17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175" y="4033292"/>
              <a:ext cx="7105650" cy="259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5979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5-3-8 </a:t>
            </a:r>
            <a:r>
              <a:rPr lang="zh-TW" altLang="en-US" dirty="0"/>
              <a:t>計算單向鏈結串列的長度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以下即</a:t>
            </a:r>
            <a:r>
              <a:rPr lang="zh-TW" altLang="en-US" dirty="0" smtClean="0"/>
              <a:t>是計算</a:t>
            </a:r>
            <a:r>
              <a:rPr lang="zh-TW" altLang="en-US" dirty="0"/>
              <a:t>串列長度的函數</a:t>
            </a:r>
            <a:r>
              <a:rPr lang="en-US" altLang="zh-TW" dirty="0"/>
              <a:t>length()</a:t>
            </a:r>
            <a:r>
              <a:rPr lang="zh-TW" altLang="en-US" dirty="0"/>
              <a:t>：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573238"/>
            <a:ext cx="70294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754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5-3-9 </a:t>
            </a:r>
            <a:r>
              <a:rPr lang="zh-TW" altLang="en-US" dirty="0"/>
              <a:t>列印鏈結串列的資料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列印資料的函數</a:t>
            </a:r>
            <a:r>
              <a:rPr lang="en-US" altLang="zh-TW" dirty="0"/>
              <a:t>display()</a:t>
            </a:r>
            <a:r>
              <a:rPr lang="zh-TW" altLang="en-US" dirty="0"/>
              <a:t>為：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564904"/>
            <a:ext cx="70199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670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5-3-10 </a:t>
            </a:r>
            <a:r>
              <a:rPr lang="zh-TW" altLang="en-US" dirty="0"/>
              <a:t>單向鏈結串列的資料存取執行範例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276872"/>
            <a:ext cx="79057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151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5-3-10 </a:t>
            </a:r>
            <a:r>
              <a:rPr lang="zh-TW" altLang="en-US" dirty="0"/>
              <a:t>單向鏈結串列的資料存取執行範例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204864"/>
            <a:ext cx="445770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505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5-4 </a:t>
            </a:r>
            <a:r>
              <a:rPr lang="zh-TW" altLang="en-US" dirty="0"/>
              <a:t>雙向鏈結串列與環狀鏈結串列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420888"/>
            <a:ext cx="7791450" cy="33623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2963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5-4 </a:t>
            </a:r>
            <a:r>
              <a:rPr lang="zh-TW" altLang="en-US" dirty="0"/>
              <a:t>雙向鏈結串列與環狀鏈結串列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雙向鏈結串列雖然增加了記憶體的使用量，但是加入與刪除</a:t>
            </a:r>
            <a:r>
              <a:rPr lang="zh-TW" altLang="en-US" dirty="0" smtClean="0"/>
              <a:t>節點仍</a:t>
            </a:r>
            <a:r>
              <a:rPr lang="zh-TW" altLang="en-US" dirty="0"/>
              <a:t>為常數時間</a:t>
            </a:r>
            <a:r>
              <a:rPr lang="en-US" altLang="zh-TW" i="1" dirty="0"/>
              <a:t>O</a:t>
            </a:r>
            <a:r>
              <a:rPr lang="en-US" altLang="zh-TW" dirty="0"/>
              <a:t>(1)</a:t>
            </a:r>
            <a:r>
              <a:rPr lang="zh-TW" altLang="en-US" dirty="0"/>
              <a:t>，與串列長度無關，如圖</a:t>
            </a:r>
            <a:r>
              <a:rPr lang="en-US" altLang="zh-TW" dirty="0"/>
              <a:t>5-11(a)</a:t>
            </a:r>
            <a:r>
              <a:rPr lang="zh-TW" altLang="en-US" dirty="0"/>
              <a:t>，增加一個節點</a:t>
            </a:r>
            <a:r>
              <a:rPr lang="en-US" altLang="zh-TW" dirty="0" smtClean="0"/>
              <a:t>q</a:t>
            </a:r>
            <a:r>
              <a:rPr lang="zh-TW" altLang="en-US" dirty="0" smtClean="0"/>
              <a:t>於節點</a:t>
            </a:r>
            <a:r>
              <a:rPr lang="en-US" altLang="zh-TW" dirty="0"/>
              <a:t>p </a:t>
            </a:r>
            <a:r>
              <a:rPr lang="zh-TW" altLang="en-US" dirty="0"/>
              <a:t>之後，只需改變</a:t>
            </a:r>
            <a:r>
              <a:rPr lang="en-US" altLang="zh-TW" dirty="0"/>
              <a:t>4 </a:t>
            </a:r>
            <a:r>
              <a:rPr lang="zh-TW" altLang="en-US" dirty="0"/>
              <a:t>個指標，首先將節點</a:t>
            </a:r>
            <a:r>
              <a:rPr lang="en-US" altLang="zh-TW" dirty="0"/>
              <a:t>q </a:t>
            </a:r>
            <a:r>
              <a:rPr lang="zh-TW" altLang="en-US" dirty="0"/>
              <a:t>的兩個鏈結欄</a:t>
            </a:r>
            <a:r>
              <a:rPr lang="zh-TW" altLang="en-US" dirty="0" smtClean="0"/>
              <a:t>設定如下：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接著再分別將</a:t>
            </a:r>
            <a:r>
              <a:rPr lang="en-US" altLang="zh-TW" dirty="0"/>
              <a:t>p </a:t>
            </a:r>
            <a:r>
              <a:rPr lang="zh-TW" altLang="en-US" dirty="0"/>
              <a:t>之後節點的</a:t>
            </a:r>
            <a:r>
              <a:rPr lang="en-US" altLang="zh-TW" dirty="0" err="1"/>
              <a:t>prev</a:t>
            </a:r>
            <a:r>
              <a:rPr lang="en-US" altLang="zh-TW" dirty="0"/>
              <a:t> </a:t>
            </a:r>
            <a:r>
              <a:rPr lang="zh-TW" altLang="en-US" dirty="0"/>
              <a:t>鏈結欄與節點</a:t>
            </a:r>
            <a:r>
              <a:rPr lang="en-US" altLang="zh-TW" dirty="0"/>
              <a:t>p </a:t>
            </a:r>
            <a:r>
              <a:rPr lang="zh-TW" altLang="en-US" dirty="0"/>
              <a:t>的</a:t>
            </a:r>
            <a:r>
              <a:rPr lang="en-US" altLang="zh-TW" dirty="0"/>
              <a:t>next </a:t>
            </a:r>
            <a:r>
              <a:rPr lang="zh-TW" altLang="en-US" dirty="0"/>
              <a:t>鏈結欄指向</a:t>
            </a:r>
            <a:r>
              <a:rPr lang="zh-TW" altLang="en-US" dirty="0" smtClean="0"/>
              <a:t>新節點</a:t>
            </a:r>
            <a:r>
              <a:rPr lang="en-US" altLang="zh-TW" dirty="0"/>
              <a:t>q</a:t>
            </a:r>
            <a:r>
              <a:rPr lang="zh-TW" altLang="en-US" dirty="0"/>
              <a:t>，如圖</a:t>
            </a:r>
            <a:r>
              <a:rPr lang="en-US" altLang="zh-TW" dirty="0"/>
              <a:t>5-11(b)</a:t>
            </a:r>
            <a:r>
              <a:rPr lang="zh-TW" altLang="en-US" dirty="0"/>
              <a:t>，則程式可以設計為：</a:t>
            </a:r>
            <a:endParaRPr lang="en-US" altLang="zh-TW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3573016"/>
            <a:ext cx="70389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5445224"/>
            <a:ext cx="70389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218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5-4 </a:t>
            </a:r>
            <a:r>
              <a:rPr lang="zh-TW" altLang="en-US" dirty="0"/>
              <a:t>雙向鏈結串列與環狀鏈結串列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492896"/>
            <a:ext cx="6867525" cy="27051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20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 </a:t>
            </a:r>
            <a:r>
              <a:rPr lang="zh-TW" altLang="en-US" dirty="0"/>
              <a:t>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2420888"/>
            <a:ext cx="72294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576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5-4 </a:t>
            </a:r>
            <a:r>
              <a:rPr lang="zh-TW" altLang="en-US" dirty="0"/>
              <a:t>雙向鏈結串列與環狀鏈結串列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64904"/>
            <a:ext cx="6858000" cy="30575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7769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5-4 </a:t>
            </a:r>
            <a:r>
              <a:rPr lang="zh-TW" altLang="en-US" dirty="0"/>
              <a:t>雙向鏈結串列與環狀鏈結串列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348880"/>
            <a:ext cx="8048625" cy="34194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292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5-4 </a:t>
            </a:r>
            <a:r>
              <a:rPr lang="zh-TW" altLang="en-US" dirty="0"/>
              <a:t>雙向鏈結串列與環狀鏈結串列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772816"/>
            <a:ext cx="6610350" cy="48672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955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 </a:t>
            </a:r>
            <a:r>
              <a:rPr lang="zh-TW" altLang="en-US" dirty="0"/>
              <a:t>鏈結堆疊與鏈結佇列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  <a:ln w="571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700808"/>
            <a:ext cx="3486150" cy="48768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614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 </a:t>
            </a:r>
            <a:r>
              <a:rPr lang="zh-TW" altLang="en-US" dirty="0"/>
              <a:t>鏈結堆疊與鏈結佇列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492896"/>
            <a:ext cx="7391400" cy="31146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964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若鏈結堆疊的節點結構</a:t>
            </a:r>
            <a:r>
              <a:rPr lang="en-US" altLang="zh-TW" dirty="0" err="1"/>
              <a:t>snode</a:t>
            </a:r>
            <a:r>
              <a:rPr lang="en-US" altLang="zh-TW" dirty="0"/>
              <a:t> </a:t>
            </a:r>
            <a:r>
              <a:rPr lang="zh-TW" altLang="en-US" dirty="0"/>
              <a:t>定義如下，包含一個資料欄</a:t>
            </a:r>
            <a:r>
              <a:rPr lang="en-US" altLang="zh-TW" dirty="0"/>
              <a:t>data </a:t>
            </a:r>
            <a:r>
              <a:rPr lang="zh-TW" altLang="en-US" dirty="0" smtClean="0"/>
              <a:t>與一個</a:t>
            </a:r>
            <a:r>
              <a:rPr lang="zh-TW" altLang="en-US" dirty="0"/>
              <a:t>鏈結欄</a:t>
            </a:r>
            <a:r>
              <a:rPr lang="en-US" altLang="zh-TW" dirty="0"/>
              <a:t>link</a:t>
            </a:r>
            <a:r>
              <a:rPr lang="zh-TW" altLang="en-US" dirty="0"/>
              <a:t>，且宣告鏈結堆疊的啟始指標</a:t>
            </a:r>
            <a:r>
              <a:rPr lang="en-US" altLang="zh-TW" dirty="0"/>
              <a:t>top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以下說明將加入資料及刪除資料的過程：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2924944"/>
            <a:ext cx="38195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750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413992"/>
            <a:ext cx="7562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250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76872"/>
            <a:ext cx="6048375" cy="30575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404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74" y="1196752"/>
            <a:ext cx="6504453" cy="5657234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3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加入新節點之鏈結堆疊的程式片段如下：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2622839"/>
            <a:ext cx="2457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453263"/>
            <a:ext cx="771525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35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資料加上鏈結欄</a:t>
            </a:r>
            <a:r>
              <a:rPr lang="zh-TW" altLang="en-US" dirty="0" smtClean="0"/>
              <a:t>組成</a:t>
            </a:r>
            <a:r>
              <a:rPr lang="zh-TW" altLang="en-US" dirty="0"/>
              <a:t>了</a:t>
            </a:r>
            <a:r>
              <a:rPr lang="zh-TW" altLang="en-US" b="1" dirty="0"/>
              <a:t>節點</a:t>
            </a:r>
            <a:r>
              <a:rPr lang="zh-TW" altLang="en-US" dirty="0"/>
              <a:t> </a:t>
            </a:r>
            <a:r>
              <a:rPr lang="en-US" altLang="zh-TW" dirty="0"/>
              <a:t>(node)</a:t>
            </a:r>
            <a:r>
              <a:rPr lang="zh-TW" altLang="en-US" dirty="0"/>
              <a:t>， 由節點串接而成的結構稱為</a:t>
            </a:r>
            <a:r>
              <a:rPr lang="zh-TW" altLang="en-US" b="1" dirty="0"/>
              <a:t>鏈結串列 </a:t>
            </a:r>
            <a:r>
              <a:rPr lang="en-US" altLang="zh-TW" dirty="0"/>
              <a:t>(</a:t>
            </a:r>
            <a:r>
              <a:rPr lang="en-US" altLang="zh-TW" dirty="0" smtClean="0"/>
              <a:t>linked list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40968"/>
            <a:ext cx="8382000" cy="22955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52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</a:t>
            </a:r>
            <a:r>
              <a:rPr lang="en-US" altLang="zh-TW" dirty="0"/>
              <a:t>5-17(a)~(c) </a:t>
            </a:r>
            <a:r>
              <a:rPr lang="zh-TW" altLang="en-US" dirty="0"/>
              <a:t>分別對應上述步驟</a:t>
            </a:r>
            <a:r>
              <a:rPr lang="en-US" altLang="zh-TW" dirty="0"/>
              <a:t>2~4 </a:t>
            </a:r>
            <a:r>
              <a:rPr lang="zh-TW" altLang="en-US" dirty="0"/>
              <a:t>的過程。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7" y="2492896"/>
            <a:ext cx="6603986" cy="4244249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818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刪除鏈結堆疊的頂端資料其程式片段</a:t>
            </a:r>
            <a:r>
              <a:rPr lang="zh-TW" altLang="en-US" dirty="0" smtClean="0"/>
              <a:t>如下</a:t>
            </a:r>
            <a:r>
              <a:rPr lang="zh-TW" altLang="en-US" dirty="0"/>
              <a:t>：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2492896"/>
            <a:ext cx="28098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4003098"/>
            <a:ext cx="78962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976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420888"/>
            <a:ext cx="572452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01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971675" y="2119313"/>
            <a:ext cx="5200650" cy="4627871"/>
            <a:chOff x="1971675" y="2119313"/>
            <a:chExt cx="5200650" cy="4627871"/>
          </a:xfrm>
        </p:grpSpPr>
        <p:pic>
          <p:nvPicPr>
            <p:cNvPr id="788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675" y="2119313"/>
              <a:ext cx="5200650" cy="2619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650" y="4737409"/>
              <a:ext cx="3314700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8665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916832"/>
            <a:ext cx="490537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1883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988840"/>
            <a:ext cx="68961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56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5-5-1 </a:t>
            </a:r>
            <a:r>
              <a:rPr lang="zh-TW" altLang="en-US" dirty="0"/>
              <a:t>鏈結堆疊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34"/>
          <a:stretch/>
        </p:blipFill>
        <p:spPr bwMode="auto">
          <a:xfrm>
            <a:off x="1782528" y="1538922"/>
            <a:ext cx="5578945" cy="524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492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假設鏈結佇列之節點結構含有資料欄</a:t>
            </a:r>
            <a:r>
              <a:rPr lang="en-US" altLang="zh-TW" dirty="0"/>
              <a:t>data </a:t>
            </a:r>
            <a:r>
              <a:rPr lang="zh-TW" altLang="en-US" dirty="0"/>
              <a:t>及鏈結欄</a:t>
            </a:r>
            <a:r>
              <a:rPr lang="en-US" altLang="zh-TW" dirty="0"/>
              <a:t>link</a:t>
            </a:r>
            <a:r>
              <a:rPr lang="zh-TW" altLang="en-US" dirty="0"/>
              <a:t>，且</a:t>
            </a:r>
            <a:r>
              <a:rPr lang="zh-TW" altLang="en-US" dirty="0" smtClean="0"/>
              <a:t>宣告指標</a:t>
            </a:r>
            <a:r>
              <a:rPr lang="en-US" altLang="zh-TW" dirty="0"/>
              <a:t>front </a:t>
            </a:r>
            <a:r>
              <a:rPr lang="zh-TW" altLang="en-US" dirty="0"/>
              <a:t>與</a:t>
            </a:r>
            <a:r>
              <a:rPr lang="en-US" altLang="zh-TW" dirty="0"/>
              <a:t>rear </a:t>
            </a:r>
            <a:r>
              <a:rPr lang="zh-TW" altLang="en-US" dirty="0"/>
              <a:t>分別為鏈結佇列之前端與尾端指標，結構定義</a:t>
            </a:r>
            <a:r>
              <a:rPr lang="zh-TW" altLang="en-US" dirty="0" smtClean="0"/>
              <a:t>如下</a:t>
            </a:r>
            <a:r>
              <a:rPr lang="zh-TW" altLang="en-US" dirty="0"/>
              <a:t>：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3284984"/>
            <a:ext cx="48101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2646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204864"/>
            <a:ext cx="76295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700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337111"/>
            <a:ext cx="8134350" cy="54292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88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852936"/>
            <a:ext cx="7972425" cy="28289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067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204864"/>
            <a:ext cx="8162925" cy="31813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5303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故加入新節點</a:t>
            </a:r>
            <a:r>
              <a:rPr lang="en-US" altLang="zh-TW" dirty="0"/>
              <a:t>p </a:t>
            </a:r>
            <a:r>
              <a:rPr lang="zh-TW" altLang="en-US" dirty="0"/>
              <a:t>於鏈結佇列尾端其程式片段如下：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92896"/>
            <a:ext cx="289560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5673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2276872"/>
            <a:ext cx="75533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151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16832"/>
            <a:ext cx="6858000" cy="45148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4352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564904"/>
            <a:ext cx="6800850" cy="27813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5657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當鏈結佇列為空串列時，不能進行如上述之刪除動作。比較</a:t>
            </a:r>
            <a:r>
              <a:rPr lang="zh-TW" altLang="en-US" dirty="0" smtClean="0"/>
              <a:t>一下刪除</a:t>
            </a:r>
            <a:r>
              <a:rPr lang="zh-TW" altLang="en-US" dirty="0"/>
              <a:t>鏈結堆疊的頂端資料與刪除鏈結佇列的前端資料，其過程是</a:t>
            </a:r>
            <a:r>
              <a:rPr lang="zh-TW" altLang="en-US" dirty="0" smtClean="0"/>
              <a:t>一模一樣</a:t>
            </a:r>
            <a:r>
              <a:rPr lang="zh-TW" altLang="en-US" dirty="0"/>
              <a:t>的。故刪除鏈結佇列的前端節點其程式片段如下：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333296"/>
            <a:ext cx="31337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1" y="4823866"/>
            <a:ext cx="7538958" cy="188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319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988840"/>
            <a:ext cx="62103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3076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988840"/>
            <a:ext cx="71437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0367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772816"/>
            <a:ext cx="60674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609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2816"/>
            <a:ext cx="7200900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19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 </a:t>
            </a:r>
            <a:r>
              <a:rPr lang="zh-TW" altLang="en-US" dirty="0"/>
              <a:t>鏈結串列的定義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52400"/>
            <a:ext cx="7086600" cy="655320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0379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5-5-2 </a:t>
            </a:r>
            <a:r>
              <a:rPr lang="zh-TW" altLang="en-US" dirty="0"/>
              <a:t>鏈結佇列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262063" y="1412776"/>
            <a:ext cx="6619875" cy="5252620"/>
            <a:chOff x="1115616" y="1412776"/>
            <a:chExt cx="6619875" cy="5252620"/>
          </a:xfrm>
        </p:grpSpPr>
        <p:pic>
          <p:nvPicPr>
            <p:cNvPr id="962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412776"/>
              <a:ext cx="6619875" cy="181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626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081" y="3207821"/>
              <a:ext cx="1971675" cy="3457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846556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</TotalTime>
  <Words>1532</Words>
  <Application>Microsoft Office PowerPoint</Application>
  <PresentationFormat>如螢幕大小 (4:3)</PresentationFormat>
  <Paragraphs>183</Paragraphs>
  <Slides>90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4" baseType="lpstr">
      <vt:lpstr>新細明體</vt:lpstr>
      <vt:lpstr>Calibri</vt:lpstr>
      <vt:lpstr>Calibri Light</vt:lpstr>
      <vt:lpstr>回顧</vt:lpstr>
      <vt:lpstr>Chapter 5</vt:lpstr>
      <vt:lpstr>5-1 串列的定義</vt:lpstr>
      <vt:lpstr>5-1 串列的定義</vt:lpstr>
      <vt:lpstr>5-1 串列的定義</vt:lpstr>
      <vt:lpstr>5-1 串列的定義</vt:lpstr>
      <vt:lpstr>5-1 串列的定義</vt:lpstr>
      <vt:lpstr>5-2 鏈結串列的定義</vt:lpstr>
      <vt:lpstr>5-2 鏈結串列的定義</vt:lpstr>
      <vt:lpstr>5-2 鏈結串列的定義</vt:lpstr>
      <vt:lpstr>5-2 鏈結串列的定義</vt:lpstr>
      <vt:lpstr>5-2 鏈結串列的定義</vt:lpstr>
      <vt:lpstr>5-2 鏈結串列的定義</vt:lpstr>
      <vt:lpstr>5-2 鏈結串列的定義</vt:lpstr>
      <vt:lpstr>5-2 鏈結串列的定義</vt:lpstr>
      <vt:lpstr>5-2 鏈結串列的定義</vt:lpstr>
      <vt:lpstr>5-2 鏈結串列的定義</vt:lpstr>
      <vt:lpstr>5-2 鏈結串列的定義</vt:lpstr>
      <vt:lpstr>5-3 單向鏈結串列的製作 5-3-1 動態記憶體配置 (Dynamic Memory Allocation)</vt:lpstr>
      <vt:lpstr>5-3-1 動態記憶體配置 (Dynamic Memory Allocation)</vt:lpstr>
      <vt:lpstr>5-3-1 動態記憶體配置 (Dynamic Memory Allocation)</vt:lpstr>
      <vt:lpstr>5-3-2 定義節點結構型態</vt:lpstr>
      <vt:lpstr>5-3-2 定義節點結構型態</vt:lpstr>
      <vt:lpstr>5-3-2 定義節點結構型態</vt:lpstr>
      <vt:lpstr>5-3-2 定義節點結構型態</vt:lpstr>
      <vt:lpstr>5-3-3 產生新節點</vt:lpstr>
      <vt:lpstr>5-3-3 產生新節點</vt:lpstr>
      <vt:lpstr>5-3-3 產生新節點</vt:lpstr>
      <vt:lpstr>5-3-3 產生新節點</vt:lpstr>
      <vt:lpstr>5-3-3 產生新節點</vt:lpstr>
      <vt:lpstr>5-3-3 產生新節點</vt:lpstr>
      <vt:lpstr>5-3-3 產生新節點</vt:lpstr>
      <vt:lpstr>5-3-3 產生新節點</vt:lpstr>
      <vt:lpstr>5-3-4 建立鏈結串列</vt:lpstr>
      <vt:lpstr>5-3-4 建立鏈結串列</vt:lpstr>
      <vt:lpstr>5-3-4 建立鏈結串列</vt:lpstr>
      <vt:lpstr>5-3-4 建立鏈結串列</vt:lpstr>
      <vt:lpstr>5-3-4 建立鏈結串列</vt:lpstr>
      <vt:lpstr>5-3-4 建立鏈結串列</vt:lpstr>
      <vt:lpstr>5-3-4 建立鏈結串列</vt:lpstr>
      <vt:lpstr>5-3-4 建立鏈結串列</vt:lpstr>
      <vt:lpstr>5-3-5 插入新節點於已知節點之後</vt:lpstr>
      <vt:lpstr>5-3-5 插入新節點於已知節點之後</vt:lpstr>
      <vt:lpstr>5-3-5 插入新節點於已知節點之後</vt:lpstr>
      <vt:lpstr>5-3-5 插入新節點於已知節點之後</vt:lpstr>
      <vt:lpstr>5-3-5 插入新節點於已知節點之後</vt:lpstr>
      <vt:lpstr>5-3-5 插入新節點於已知節點之後</vt:lpstr>
      <vt:lpstr>5-3-6 刪除節點</vt:lpstr>
      <vt:lpstr>5-3-6 刪除節點</vt:lpstr>
      <vt:lpstr>5-3-6 刪除節點</vt:lpstr>
      <vt:lpstr>5-3-7 尋找節點</vt:lpstr>
      <vt:lpstr>5-3-7 尋找節點</vt:lpstr>
      <vt:lpstr>5-3-7 尋找節點</vt:lpstr>
      <vt:lpstr>5-3-8 計算單向鏈結串列的長度</vt:lpstr>
      <vt:lpstr>5-3-9 列印鏈結串列的資料</vt:lpstr>
      <vt:lpstr>5-3-10 單向鏈結串列的資料存取執行範例</vt:lpstr>
      <vt:lpstr>5-3-10 單向鏈結串列的資料存取執行範例</vt:lpstr>
      <vt:lpstr>5-4 雙向鏈結串列與環狀鏈結串列</vt:lpstr>
      <vt:lpstr>5-4 雙向鏈結串列與環狀鏈結串列</vt:lpstr>
      <vt:lpstr>5-4 雙向鏈結串列與環狀鏈結串列</vt:lpstr>
      <vt:lpstr>5-4 雙向鏈結串列與環狀鏈結串列</vt:lpstr>
      <vt:lpstr>5-4 雙向鏈結串列與環狀鏈結串列</vt:lpstr>
      <vt:lpstr>5-4 雙向鏈結串列與環狀鏈結串列</vt:lpstr>
      <vt:lpstr>5-5 鏈結堆疊與鏈結佇列</vt:lpstr>
      <vt:lpstr>5-5 鏈結堆疊與鏈結佇列</vt:lpstr>
      <vt:lpstr>5-5-1 鏈結堆疊</vt:lpstr>
      <vt:lpstr>5-5-1 鏈結堆疊</vt:lpstr>
      <vt:lpstr>5-5-1 鏈結堆疊</vt:lpstr>
      <vt:lpstr>5-5-1 鏈結堆疊</vt:lpstr>
      <vt:lpstr>5-5-1 鏈結堆疊</vt:lpstr>
      <vt:lpstr>5-5-1 鏈結堆疊</vt:lpstr>
      <vt:lpstr>5-5-1 鏈結堆疊</vt:lpstr>
      <vt:lpstr>5-5-1 鏈結堆疊</vt:lpstr>
      <vt:lpstr>5-5-1 鏈結堆疊</vt:lpstr>
      <vt:lpstr>5-5-1 鏈結堆疊</vt:lpstr>
      <vt:lpstr>5-5-1 鏈結堆疊</vt:lpstr>
      <vt:lpstr>5-5-1 鏈結堆疊</vt:lpstr>
      <vt:lpstr>5-5-2 鏈結佇列</vt:lpstr>
      <vt:lpstr>5-5-2 鏈結佇列</vt:lpstr>
      <vt:lpstr>5-5-2 鏈結佇列</vt:lpstr>
      <vt:lpstr>5-5-2 鏈結佇列</vt:lpstr>
      <vt:lpstr>5-5-2 鏈結佇列</vt:lpstr>
      <vt:lpstr>5-5-2 鏈結佇列</vt:lpstr>
      <vt:lpstr>5-5-2 鏈結佇列</vt:lpstr>
      <vt:lpstr>5-5-2 鏈結佇列</vt:lpstr>
      <vt:lpstr>5-5-2 鏈結佇列</vt:lpstr>
      <vt:lpstr>5-5-2 鏈結佇列</vt:lpstr>
      <vt:lpstr>5-5-2 鏈結佇列</vt:lpstr>
      <vt:lpstr>5-5-2 鏈結佇列</vt:lpstr>
      <vt:lpstr>5-5-2 鏈結佇列</vt:lpstr>
      <vt:lpstr>5-5-2 鏈結佇列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Austin</dc:creator>
  <cp:lastModifiedBy>Windows10</cp:lastModifiedBy>
  <cp:revision>13</cp:revision>
  <dcterms:created xsi:type="dcterms:W3CDTF">2014-05-30T06:36:00Z</dcterms:created>
  <dcterms:modified xsi:type="dcterms:W3CDTF">2019-09-25T03:12:43Z</dcterms:modified>
</cp:coreProperties>
</file>